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9" r:id="rId31"/>
    <p:sldId id="280" r:id="rId32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"Data Science"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Слушатель: 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Яппарова Вилена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Батыровна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94" name="Рисунок 393"/>
          <p:cNvPicPr/>
          <p:nvPr/>
        </p:nvPicPr>
        <p:blipFill>
          <a:blip r:embed="rId2"/>
          <a:stretch/>
        </p:blipFill>
        <p:spPr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Рисунок 394"/>
          <p:cNvPicPr/>
          <p:nvPr/>
        </p:nvPicPr>
        <p:blipFill>
          <a:blip r:embed="rId3"/>
          <a:stretch/>
        </p:blipFill>
        <p:spPr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pic>
        <p:nvPicPr>
          <p:cNvPr id="396" name="Рисунок 395"/>
          <p:cNvPicPr/>
          <p:nvPr/>
        </p:nvPicPr>
        <p:blipFill>
          <a:blip r:embed="rId4"/>
          <a:stretch/>
        </p:blipFill>
        <p:spPr>
          <a:xfrm>
            <a:off x="6708600" y="2052000"/>
            <a:ext cx="2850480" cy="17042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2592000" y="3996000"/>
            <a:ext cx="475164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разделить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категориальные («Угол нашивки») - OrdinalEncoder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количественные (остальные) — StandardScaler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создать объект-препроцесор,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train — fit_transform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test — 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введенных данных — transfom</a:t>
            </a: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необходим препроцессинг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07" name="Рисунок 406"/>
          <p:cNvPicPr/>
          <p:nvPr/>
        </p:nvPicPr>
        <p:blipFill>
          <a:blip r:embed="rId2"/>
          <a:stretch/>
        </p:blipFill>
        <p:spPr>
          <a:xfrm>
            <a:off x="5096880" y="1836720"/>
            <a:ext cx="4481280" cy="2266200"/>
          </a:xfrm>
          <a:prstGeom prst="rect">
            <a:avLst/>
          </a:prstGeom>
          <a:ln>
            <a:noFill/>
          </a:ln>
        </p:spPr>
      </p:pic>
      <p:pic>
        <p:nvPicPr>
          <p:cNvPr id="408" name="Рисунок 407"/>
          <p:cNvPicPr/>
          <p:nvPr/>
        </p:nvPicPr>
        <p:blipFill>
          <a:blip r:embed="rId3"/>
          <a:stretch/>
        </p:blipFill>
        <p:spPr>
          <a:xfrm>
            <a:off x="533520" y="4680000"/>
            <a:ext cx="9041400" cy="172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0" name="Рисунок 409"/>
          <p:cNvPicPr/>
          <p:nvPr/>
        </p:nvPicPr>
        <p:blipFill>
          <a:blip r:embed="rId2"/>
          <a:stretch/>
        </p:blipFill>
        <p:spPr>
          <a:xfrm>
            <a:off x="2297160" y="1620000"/>
            <a:ext cx="5457960" cy="2374920"/>
          </a:xfrm>
          <a:prstGeom prst="rect">
            <a:avLst/>
          </a:prstGeom>
          <a:ln>
            <a:noFill/>
          </a:ln>
        </p:spPr>
      </p:pic>
      <p:pic>
        <p:nvPicPr>
          <p:cNvPr id="411" name="Рисунок 410"/>
          <p:cNvPicPr/>
          <p:nvPr/>
        </p:nvPicPr>
        <p:blipFill>
          <a:blip r:embed="rId3"/>
          <a:stretch/>
        </p:blipFill>
        <p:spPr>
          <a:xfrm>
            <a:off x="1656000" y="4212000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412" name="Рисунок 411"/>
          <p:cNvPicPr/>
          <p:nvPr/>
        </p:nvPicPr>
        <p:blipFill>
          <a:blip r:embed="rId4"/>
          <a:stretch/>
        </p:blipFill>
        <p:spPr>
          <a:xfrm>
            <a:off x="1656000" y="5472000"/>
            <a:ext cx="6766920" cy="115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15" name="Рисунок 414"/>
          <p:cNvPicPr/>
          <p:nvPr/>
        </p:nvPicPr>
        <p:blipFill>
          <a:blip r:embed="rId2"/>
          <a:stretch/>
        </p:blipFill>
        <p:spPr>
          <a:xfrm>
            <a:off x="4532040" y="2016000"/>
            <a:ext cx="4970880" cy="2031120"/>
          </a:xfrm>
          <a:prstGeom prst="rect">
            <a:avLst/>
          </a:prstGeom>
          <a:ln>
            <a:noFill/>
          </a:ln>
        </p:spPr>
      </p:pic>
      <p:pic>
        <p:nvPicPr>
          <p:cNvPr id="416" name="Рисунок 415"/>
          <p:cNvPicPr/>
          <p:nvPr/>
        </p:nvPicPr>
        <p:blipFill>
          <a:blip r:embed="rId3"/>
          <a:stretch/>
        </p:blipFill>
        <p:spPr>
          <a:xfrm>
            <a:off x="288000" y="4439160"/>
            <a:ext cx="9286920" cy="160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8" name="Рисунок 417"/>
          <p:cNvPicPr/>
          <p:nvPr/>
        </p:nvPicPr>
        <p:blipFill>
          <a:blip r:embed="rId2"/>
          <a:stretch/>
        </p:blipFill>
        <p:spPr>
          <a:xfrm>
            <a:off x="1980000" y="1575720"/>
            <a:ext cx="6154920" cy="2580480"/>
          </a:xfrm>
          <a:prstGeom prst="rect">
            <a:avLst/>
          </a:prstGeom>
          <a:ln>
            <a:noFill/>
          </a:ln>
        </p:spPr>
      </p:pic>
      <p:pic>
        <p:nvPicPr>
          <p:cNvPr id="419" name="Рисунок 418"/>
          <p:cNvPicPr/>
          <p:nvPr/>
        </p:nvPicPr>
        <p:blipFill>
          <a:blip r:embed="rId3"/>
          <a:stretch/>
        </p:blipFill>
        <p:spPr>
          <a:xfrm>
            <a:off x="1368000" y="4320000"/>
            <a:ext cx="7342920" cy="999000"/>
          </a:xfrm>
          <a:prstGeom prst="rect">
            <a:avLst/>
          </a:prstGeom>
          <a:ln>
            <a:noFill/>
          </a:ln>
        </p:spPr>
      </p:pic>
      <p:pic>
        <p:nvPicPr>
          <p:cNvPr id="420" name="Рисунок 419"/>
          <p:cNvPicPr/>
          <p:nvPr/>
        </p:nvPicPr>
        <p:blipFill>
          <a:blip r:embed="rId4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3" name="Рисунок 422"/>
          <p:cNvPicPr/>
          <p:nvPr/>
        </p:nvPicPr>
        <p:blipFill>
          <a:blip r:embed="rId2"/>
          <a:stretch/>
        </p:blipFill>
        <p:spPr>
          <a:xfrm>
            <a:off x="5736600" y="1727640"/>
            <a:ext cx="3514320" cy="2303280"/>
          </a:xfrm>
          <a:prstGeom prst="rect">
            <a:avLst/>
          </a:prstGeom>
          <a:ln>
            <a:noFill/>
          </a:ln>
        </p:spPr>
      </p:pic>
      <p:pic>
        <p:nvPicPr>
          <p:cNvPr id="424" name="Рисунок 423"/>
          <p:cNvPicPr/>
          <p:nvPr/>
        </p:nvPicPr>
        <p:blipFill>
          <a:blip r:embed="rId3"/>
          <a:stretch/>
        </p:blipFill>
        <p:spPr>
          <a:xfrm>
            <a:off x="467640" y="4680000"/>
            <a:ext cx="4643280" cy="1696320"/>
          </a:xfrm>
          <a:prstGeom prst="rect">
            <a:avLst/>
          </a:prstGeom>
          <a:ln>
            <a:noFill/>
          </a:ln>
        </p:spPr>
      </p:pic>
      <p:pic>
        <p:nvPicPr>
          <p:cNvPr id="425" name="Рисунок 424"/>
          <p:cNvPicPr/>
          <p:nvPr/>
        </p:nvPicPr>
        <p:blipFill>
          <a:blip r:embed="rId4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Рисунок 428"/>
          <p:cNvPicPr/>
          <p:nvPr/>
        </p:nvPicPr>
        <p:blipFill>
          <a:blip r:embed="rId2"/>
          <a:stretch/>
        </p:blipFill>
        <p:spPr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Рисунок 429"/>
          <p:cNvPicPr/>
          <p:nvPr/>
        </p:nvPicPr>
        <p:blipFill>
          <a:blip r:embed="rId3"/>
          <a:stretch/>
        </p:blipFill>
        <p:spPr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выполнить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препроцессинг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предобаботку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модели с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гиперпараметрами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по умолчанию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подобрать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гиперпараметры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 помощью с помощью поиска по сетке с перекрестной проверкой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и выбрать лучшую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 dirty="0">
              <a:latin typeface="Arial"/>
            </a:endParaRPr>
          </a:p>
          <a:p>
            <a:pPr marL="1090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endParaRPr lang="ru-RU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2000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71448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70896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35" name="Рисунок 434"/>
          <p:cNvPicPr/>
          <p:nvPr/>
        </p:nvPicPr>
        <p:blipFill>
          <a:blip r:embed="rId2"/>
          <a:stretch/>
        </p:blipFill>
        <p:spPr>
          <a:xfrm>
            <a:off x="393840" y="3960000"/>
            <a:ext cx="2989080" cy="2721960"/>
          </a:xfrm>
          <a:prstGeom prst="rect">
            <a:avLst/>
          </a:prstGeom>
          <a:ln>
            <a:noFill/>
          </a:ln>
        </p:spPr>
      </p:pic>
      <p:pic>
        <p:nvPicPr>
          <p:cNvPr id="436" name="Рисунок 435"/>
          <p:cNvPicPr/>
          <p:nvPr/>
        </p:nvPicPr>
        <p:blipFill>
          <a:blip r:embed="rId3"/>
          <a:stretch/>
        </p:blipFill>
        <p:spPr>
          <a:xfrm>
            <a:off x="3361320" y="3911040"/>
            <a:ext cx="2973600" cy="2711880"/>
          </a:xfrm>
          <a:prstGeom prst="rect">
            <a:avLst/>
          </a:prstGeom>
          <a:ln>
            <a:noFill/>
          </a:ln>
        </p:spPr>
      </p:pic>
      <p:pic>
        <p:nvPicPr>
          <p:cNvPr id="437" name="Рисунок 436"/>
          <p:cNvPicPr/>
          <p:nvPr/>
        </p:nvPicPr>
        <p:blipFill>
          <a:blip r:embed="rId4"/>
          <a:stretch/>
        </p:blipFill>
        <p:spPr>
          <a:xfrm>
            <a:off x="6480000" y="3827520"/>
            <a:ext cx="302292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39" name="Рисунок 438"/>
          <p:cNvPicPr/>
          <p:nvPr/>
        </p:nvPicPr>
        <p:blipFill>
          <a:blip r:embed="rId2"/>
          <a:stretch/>
        </p:blipFill>
        <p:spPr>
          <a:xfrm>
            <a:off x="4320000" y="1789920"/>
            <a:ext cx="5288400" cy="1665000"/>
          </a:xfrm>
          <a:prstGeom prst="rect">
            <a:avLst/>
          </a:prstGeom>
          <a:ln>
            <a:noFill/>
          </a:ln>
        </p:spPr>
      </p:pic>
      <p:pic>
        <p:nvPicPr>
          <p:cNvPr id="440" name="Рисунок 439"/>
          <p:cNvPicPr/>
          <p:nvPr/>
        </p:nvPicPr>
        <p:blipFill>
          <a:blip r:embed="rId3"/>
          <a:stretch/>
        </p:blipFill>
        <p:spPr>
          <a:xfrm>
            <a:off x="4359600" y="3426480"/>
            <a:ext cx="5248800" cy="1684440"/>
          </a:xfrm>
          <a:prstGeom prst="rect">
            <a:avLst/>
          </a:prstGeom>
          <a:ln>
            <a:noFill/>
          </a:ln>
        </p:spPr>
      </p:pic>
      <p:pic>
        <p:nvPicPr>
          <p:cNvPr id="441" name="Рисунок 440"/>
          <p:cNvPicPr/>
          <p:nvPr/>
        </p:nvPicPr>
        <p:blipFill>
          <a:blip r:embed="rId4"/>
          <a:stretch/>
        </p:blipFill>
        <p:spPr>
          <a:xfrm>
            <a:off x="4335120" y="5112000"/>
            <a:ext cx="5273280" cy="1654920"/>
          </a:xfrm>
          <a:prstGeom prst="rect">
            <a:avLst/>
          </a:prstGeom>
          <a:ln>
            <a:noFill/>
          </a:ln>
        </p:spPr>
      </p:pic>
      <p:pic>
        <p:nvPicPr>
          <p:cNvPr id="442" name="Рисунок 441"/>
          <p:cNvPicPr/>
          <p:nvPr/>
        </p:nvPicPr>
        <p:blipFill>
          <a:blip r:embed="rId5"/>
          <a:stretch/>
        </p:blipFill>
        <p:spPr>
          <a:xfrm>
            <a:off x="324000" y="2844000"/>
            <a:ext cx="4282920" cy="115092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44" name="Рисунок 443"/>
          <p:cNvPicPr/>
          <p:nvPr/>
        </p:nvPicPr>
        <p:blipFill>
          <a:blip r:embed="rId6"/>
          <a:stretch/>
        </p:blipFill>
        <p:spPr>
          <a:xfrm>
            <a:off x="216000" y="6408000"/>
            <a:ext cx="5182920" cy="69120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>
                <a:solidFill>
                  <a:srgbClr val="3465A4"/>
                </a:solidFill>
                <a:latin typeface="Arial Black"/>
              </a:rPr>
              <a:t>Задача не решена</a:t>
            </a:r>
            <a:endParaRPr lang="ru-RU" sz="3200" b="0" strike="noStrike" spc="-1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 dirty="0">
                <a:latin typeface="Arial"/>
              </a:rPr>
              <a:t>Дальнейшие поиски решения могли бы включать: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spc="-1" dirty="0">
                <a:latin typeface="Arial"/>
              </a:rPr>
              <a:t>к</a:t>
            </a:r>
            <a:r>
              <a:rPr lang="ru-RU" sz="2200" b="0" strike="noStrike" spc="-1" dirty="0">
                <a:latin typeface="Arial"/>
              </a:rPr>
              <a:t>онсультация с экспертом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исследовать сырые данные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отбор признаков и уменьшение размерности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поэкспериментировать с градиентным </a:t>
            </a:r>
            <a:r>
              <a:rPr lang="ru-RU" sz="2200" b="0" strike="noStrike" spc="-1" dirty="0" err="1">
                <a:latin typeface="Arial"/>
              </a:rPr>
              <a:t>бустингом</a:t>
            </a:r>
            <a:endParaRPr lang="ru-RU" sz="22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углубиться в нейросети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2"/>
          <a:stretch/>
        </p:blipFill>
        <p:spPr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Рисунок 374"/>
          <p:cNvPicPr/>
          <p:nvPr/>
        </p:nvPicPr>
        <p:blipFill>
          <a:blip r:embed="rId3"/>
          <a:stretch/>
        </p:blipFill>
        <p:spPr>
          <a:xfrm>
            <a:off x="5443920" y="158400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16000" y="6552000"/>
            <a:ext cx="256392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3465A4"/>
                </a:solidFill>
                <a:latin typeface="Arial"/>
              </a:rPr>
              <a:t>Пропусков нет</a:t>
            </a:r>
            <a:endParaRPr lang="ru-RU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8" name="Рисунок 377"/>
          <p:cNvPicPr/>
          <p:nvPr/>
        </p:nvPicPr>
        <p:blipFill>
          <a:blip r:embed="rId2"/>
          <a:stretch/>
        </p:blipFill>
        <p:spPr>
          <a:xfrm>
            <a:off x="719640" y="2021040"/>
            <a:ext cx="2850480" cy="3516840"/>
          </a:xfrm>
          <a:prstGeom prst="rect">
            <a:avLst/>
          </a:prstGeom>
          <a:ln>
            <a:noFill/>
          </a:ln>
        </p:spPr>
      </p:pic>
      <p:pic>
        <p:nvPicPr>
          <p:cNvPr id="379" name="Рисунок 378"/>
          <p:cNvPicPr/>
          <p:nvPr/>
        </p:nvPicPr>
        <p:blipFill>
          <a:blip r:embed="rId3"/>
          <a:stretch/>
        </p:blipFill>
        <p:spPr>
          <a:xfrm>
            <a:off x="3714120" y="1997280"/>
            <a:ext cx="2850480" cy="3564000"/>
          </a:xfrm>
          <a:prstGeom prst="rect">
            <a:avLst/>
          </a:prstGeom>
          <a:ln>
            <a:noFill/>
          </a:ln>
        </p:spPr>
      </p:pic>
      <p:pic>
        <p:nvPicPr>
          <p:cNvPr id="380" name="Рисунок 379"/>
          <p:cNvPicPr/>
          <p:nvPr/>
        </p:nvPicPr>
        <p:blipFill>
          <a:blip r:embed="rId4"/>
          <a:stretch/>
        </p:blipFill>
        <p:spPr>
          <a:xfrm>
            <a:off x="6708600" y="2016000"/>
            <a:ext cx="2850480" cy="218016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3" name="Рисунок 382"/>
          <p:cNvPicPr/>
          <p:nvPr/>
        </p:nvPicPr>
        <p:blipFill>
          <a:blip r:embed="rId2"/>
          <a:stretch/>
        </p:blipFill>
        <p:spPr>
          <a:xfrm>
            <a:off x="648000" y="1476000"/>
            <a:ext cx="5543640" cy="554364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Удалить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осталось 1000 строк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9" name="Рисунок 388"/>
          <p:cNvPicPr/>
          <p:nvPr/>
        </p:nvPicPr>
        <p:blipFill>
          <a:blip r:embed="rId2"/>
          <a:stretch/>
        </p:blipFill>
        <p:spPr>
          <a:xfrm>
            <a:off x="432000" y="1656000"/>
            <a:ext cx="6013800" cy="518292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6912000" y="1656000"/>
            <a:ext cx="2666160" cy="33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Линейной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зависимости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нет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390"/>
          <p:cNvPicPr/>
          <p:nvPr/>
        </p:nvPicPr>
        <p:blipFill>
          <a:blip r:embed="rId2"/>
          <a:stretch/>
        </p:blipFill>
        <p:spPr>
          <a:xfrm>
            <a:off x="612720" y="1728000"/>
            <a:ext cx="8458200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529</Words>
  <Application>Microsoft Office PowerPoint</Application>
  <PresentationFormat>Произвольный</PresentationFormat>
  <Paragraphs>136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23</vt:i4>
      </vt:variant>
    </vt:vector>
  </HeadingPairs>
  <TitlesOfParts>
    <vt:vector size="36" baseType="lpstr">
      <vt:lpstr>Arial</vt:lpstr>
      <vt:lpstr>Arial Black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Максим Максимов</cp:lastModifiedBy>
  <cp:revision>25</cp:revision>
  <dcterms:created xsi:type="dcterms:W3CDTF">2022-04-21T01:29:43Z</dcterms:created>
  <dcterms:modified xsi:type="dcterms:W3CDTF">2023-04-23T17:57:16Z</dcterms:modified>
  <dc:language>ru-RU</dc:language>
</cp:coreProperties>
</file>